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61" r:id="rId4"/>
    <p:sldId id="259" r:id="rId5"/>
    <p:sldId id="329" r:id="rId6"/>
    <p:sldId id="330" r:id="rId7"/>
    <p:sldId id="331" r:id="rId8"/>
    <p:sldId id="332" r:id="rId9"/>
    <p:sldId id="258" r:id="rId10"/>
    <p:sldId id="335" r:id="rId11"/>
    <p:sldId id="336" r:id="rId12"/>
    <p:sldId id="337" r:id="rId13"/>
    <p:sldId id="339" r:id="rId14"/>
    <p:sldId id="32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8" autoAdjust="0"/>
    <p:restoredTop sz="94660"/>
  </p:normalViewPr>
  <p:slideViewPr>
    <p:cSldViewPr snapToGrid="0">
      <p:cViewPr varScale="1">
        <p:scale>
          <a:sx n="96" d="100"/>
          <a:sy n="96" d="100"/>
        </p:scale>
        <p:origin x="1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D868B-9953-471B-A241-5B8FFD936FE2}" type="datetimeFigureOut">
              <a:rPr lang="ko-KR" altLang="en-US" smtClean="0"/>
              <a:t>2020. 7. 21.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6D3E17-7D67-40EA-BACC-2F87BD4AC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152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8FF54-C3F5-4DD5-849E-ABFC53638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6F7D48-7940-4F5E-84E2-4503ED138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39A49-D77D-415C-B5A8-1F11E03A6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2838-8963-4846-8916-FD2F6691A66F}" type="datetimeFigureOut">
              <a:rPr lang="ko-KR" altLang="en-US" smtClean="0"/>
              <a:t>2020. 7. 21.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B0A06B-2FE5-4D7C-8562-828C1E4B9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01A422-3E25-4391-BA8C-CDDE71382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38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F8C56-71DD-403D-A054-0B1C94EBC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E6302D-E31B-4BC9-9537-AE238320F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498208-000E-48F2-9A0D-485D3BFE6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2838-8963-4846-8916-FD2F6691A66F}" type="datetimeFigureOut">
              <a:rPr lang="ko-KR" altLang="en-US" smtClean="0"/>
              <a:t>2020. 7. 21.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8240F-59E7-4C32-BBDE-985940473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AE4985-CF3C-4EEC-945C-CC2725FC1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022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3835C7-5FC8-47A8-8AE4-292A82169C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C472EF-8472-45FC-B7B5-A82B9AD67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175981-6809-46C0-A691-BF5C51C5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2838-8963-4846-8916-FD2F6691A66F}" type="datetimeFigureOut">
              <a:rPr lang="ko-KR" altLang="en-US" smtClean="0"/>
              <a:t>2020. 7. 21.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B8DB00-F80A-4A14-994B-1721C520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E4B000-67EA-4DDF-BE1B-7FC0EBA3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177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671D6-C292-491F-A500-CDB41CB38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88E5FC-AEBE-4C22-BBC5-4A9A10579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226790-957F-4AFA-B686-8B6EE5F68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2838-8963-4846-8916-FD2F6691A66F}" type="datetimeFigureOut">
              <a:rPr lang="ko-KR" altLang="en-US" smtClean="0"/>
              <a:t>2020. 7. 21.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A09CB3-55B4-4F1F-8300-1C0F1B100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02F4F3-3EBF-4965-92B3-3B58CCE2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22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13B40-CEFF-4709-B4F1-8AD188CB4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415396-E372-4D5D-AFA9-4FA9A23D9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CFAFF2-00C2-434B-B8F4-E094CCF32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2838-8963-4846-8916-FD2F6691A66F}" type="datetimeFigureOut">
              <a:rPr lang="ko-KR" altLang="en-US" smtClean="0"/>
              <a:t>2020. 7. 21.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CEEFCC-B35D-49B3-8384-DFF50AF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4E506B-FD72-45A6-BD7A-F9099BFD1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15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18632-0B1D-4575-A574-676D60BB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A5331C-BA50-48F1-AE67-E3C9BC3D3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13BD5B-44D1-4A75-92AB-4D8243F85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8D9500-CCDA-4F42-B126-52BA89ABF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2838-8963-4846-8916-FD2F6691A66F}" type="datetimeFigureOut">
              <a:rPr lang="ko-KR" altLang="en-US" smtClean="0"/>
              <a:t>2020. 7. 21.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2483A-7748-433E-9EB9-FA1B8306B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29AEE5-89DF-4F17-999E-92EC89E3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73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DCB7A-B61F-44DB-9F95-78B56B43A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E747C4-C632-4C85-A2D7-555EEC96A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34558D-67C6-47B4-9FC1-B5058345F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954286-8608-4495-B063-F3FBB3900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8C2E32-49B5-47FF-A271-D6C2B75E88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CD5449-A8C1-4D3D-83CB-C8317DD23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2838-8963-4846-8916-FD2F6691A66F}" type="datetimeFigureOut">
              <a:rPr lang="ko-KR" altLang="en-US" smtClean="0"/>
              <a:t>2020. 7. 21.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A094C3-5E20-42A2-8DA9-70BD14BA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03132-D71B-4655-9887-05FC159B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625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53CAA-DEAF-40EB-98CE-0ABCD6BB8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9D2316-4C02-47D5-8B49-1009FDD2A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2838-8963-4846-8916-FD2F6691A66F}" type="datetimeFigureOut">
              <a:rPr lang="ko-KR" altLang="en-US" smtClean="0"/>
              <a:t>2020. 7. 21.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3C3CF1-6F16-4C48-85C0-F7C8BDE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85E9D2-9AB9-46FA-8C2A-76A82649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32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920539-6BA6-4D0F-9483-4234CBB83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2838-8963-4846-8916-FD2F6691A66F}" type="datetimeFigureOut">
              <a:rPr lang="ko-KR" altLang="en-US" smtClean="0"/>
              <a:t>2020. 7. 21.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3543E9-9E3B-41AC-964F-9FA0FA81A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E99E27-9193-4161-8F20-873C2F27C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978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6F306-774A-492D-B72C-B3B553674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64949-F68B-4E86-BA90-39714A820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7E8365-5503-4CCF-AC65-0544C7AF8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B728F7-197C-4DD1-98A3-762F26F74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2838-8963-4846-8916-FD2F6691A66F}" type="datetimeFigureOut">
              <a:rPr lang="ko-KR" altLang="en-US" smtClean="0"/>
              <a:t>2020. 7. 21.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021B88-69B2-4801-A548-F860276D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6BE695-FEE6-4E09-BC76-A087F55F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741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915AA-59BE-46E2-B51A-97245966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CE7F59-3E90-4F11-A924-1F3FA58C0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097658-3833-4BDA-BB92-048A3D346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83CBC3-CA97-431F-8D8C-2D2B923E8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2838-8963-4846-8916-FD2F6691A66F}" type="datetimeFigureOut">
              <a:rPr lang="ko-KR" altLang="en-US" smtClean="0"/>
              <a:t>2020. 7. 21.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FE45A0-E130-40AA-84F7-80FFAFAAE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85D8BD-15DC-4E6F-852F-6AE92F810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690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43A0FC-C9A3-4D62-9478-8AA826D38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856AD7-7FDD-4D70-A68F-CB3B19AEA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FAC3C-65EA-4229-94AA-BDA30220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D2838-8963-4846-8916-FD2F6691A66F}" type="datetimeFigureOut">
              <a:rPr lang="ko-KR" altLang="en-US" smtClean="0"/>
              <a:t>2020. 7. 21.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A5BA42-1CA8-40B9-A307-88C569028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F1B1AE-730F-4024-93A0-40D0C2B2E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23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llenDowney/ThinkDS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E7FA33-4B97-491D-9CFA-D5160B9DAA65}"/>
              </a:ext>
            </a:extLst>
          </p:cNvPr>
          <p:cNvSpPr txBox="1"/>
          <p:nvPr/>
        </p:nvSpPr>
        <p:spPr>
          <a:xfrm>
            <a:off x="7426415" y="3075057"/>
            <a:ext cx="2661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rPr>
              <a:t>Think DSP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674471-3099-45B4-9BD1-2F0E48C82E93}"/>
              </a:ext>
            </a:extLst>
          </p:cNvPr>
          <p:cNvSpPr txBox="1"/>
          <p:nvPr/>
        </p:nvSpPr>
        <p:spPr>
          <a:xfrm>
            <a:off x="9942755" y="3651736"/>
            <a:ext cx="7152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1">
                    <a:lumMod val="75000"/>
                    <a:alpha val="93000"/>
                  </a:schemeClr>
                </a:solidFill>
                <a:latin typeface="Gadugi" panose="020B0502040204020203" pitchFamily="34" charset="0"/>
              </a:rPr>
              <a:t>IDA Labs</a:t>
            </a:r>
            <a:endParaRPr lang="ko-KR" altLang="en-US" sz="1000" b="1" dirty="0">
              <a:solidFill>
                <a:schemeClr val="accent1">
                  <a:lumMod val="75000"/>
                  <a:alpha val="93000"/>
                </a:schemeClr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09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1737215" cy="461665"/>
            <a:chOff x="701040" y="482907"/>
            <a:chExt cx="1737215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02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1173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Harmonics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F09E6C-C7A8-4211-A430-C364E45BEFB5}"/>
              </a:ext>
            </a:extLst>
          </p:cNvPr>
          <p:cNvSpPr txBox="1"/>
          <p:nvPr/>
        </p:nvSpPr>
        <p:spPr>
          <a:xfrm>
            <a:off x="792480" y="1307986"/>
            <a:ext cx="1227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Harmonics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950C7-C8A4-5B44-8F8E-F41ECA1E9125}"/>
              </a:ext>
            </a:extLst>
          </p:cNvPr>
          <p:cNvSpPr txBox="1"/>
          <p:nvPr/>
        </p:nvSpPr>
        <p:spPr>
          <a:xfrm>
            <a:off x="809943" y="1754316"/>
            <a:ext cx="101617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스펙트럼을 보고 어떤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sin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함수로 구성되어 있는지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harmonics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구조를 이해한다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디지털 신호 처리에 중요한 현상인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aliasing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을 소개한다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Sin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은 하나의 주파수 요소만 있기 때문에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하나의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peak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만 존재한다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But violin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과 같은 것은 복잡한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wave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를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가지고 있기 때문에 여러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peak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을 가지고 있다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이번 장에서는 파형과 스펙트럼의 관계를 조사할 것이다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1280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1737215" cy="461665"/>
            <a:chOff x="701040" y="482907"/>
            <a:chExt cx="1737215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02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1173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Harmonics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F09E6C-C7A8-4211-A430-C364E45BEFB5}"/>
              </a:ext>
            </a:extLst>
          </p:cNvPr>
          <p:cNvSpPr txBox="1"/>
          <p:nvPr/>
        </p:nvSpPr>
        <p:spPr>
          <a:xfrm>
            <a:off x="792480" y="1307986"/>
            <a:ext cx="1551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TriangleSignal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950C7-C8A4-5B44-8F8E-F41ECA1E9125}"/>
              </a:ext>
            </a:extLst>
          </p:cNvPr>
          <p:cNvSpPr txBox="1"/>
          <p:nvPr/>
        </p:nvSpPr>
        <p:spPr>
          <a:xfrm>
            <a:off x="809942" y="1715954"/>
            <a:ext cx="108917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Even harmonics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는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peak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가 없다고 함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고조파의 주파수 제곱에 비례하여 진폭이 감소한다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-&gt;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harmonics structure	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1252F9-BEDD-0A4F-9983-6D72F3C0A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1" y="2645778"/>
            <a:ext cx="5422900" cy="3581400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28AE32A-143C-E248-AB4D-E7AB66C9C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26" y="2204987"/>
            <a:ext cx="5171852" cy="3854182"/>
          </a:xfrm>
          <a:prstGeom prst="rect">
            <a:avLst/>
          </a:prstGeom>
        </p:spPr>
      </p:pic>
      <p:pic>
        <p:nvPicPr>
          <p:cNvPr id="10" name="그림 9" descr="스크린샷, 노트북, 화면, 전화이(가) 표시된 사진&#10;&#10;자동 생성된 설명">
            <a:extLst>
              <a:ext uri="{FF2B5EF4-FFF2-40B4-BE49-F238E27FC236}">
                <a16:creationId xmlns:a16="http://schemas.microsoft.com/office/drawing/2014/main" id="{F5FAE219-C23F-5A4C-A245-E32B82DAC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88" y="2240033"/>
            <a:ext cx="5062493" cy="25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7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1737215" cy="461665"/>
            <a:chOff x="701040" y="482907"/>
            <a:chExt cx="1737215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02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1173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Harmonics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F09E6C-C7A8-4211-A430-C364E45BEFB5}"/>
              </a:ext>
            </a:extLst>
          </p:cNvPr>
          <p:cNvSpPr txBox="1"/>
          <p:nvPr/>
        </p:nvSpPr>
        <p:spPr>
          <a:xfrm>
            <a:off x="792480" y="1307986"/>
            <a:ext cx="1519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Square waves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950C7-C8A4-5B44-8F8E-F41ECA1E9125}"/>
              </a:ext>
            </a:extLst>
          </p:cNvPr>
          <p:cNvSpPr txBox="1"/>
          <p:nvPr/>
        </p:nvSpPr>
        <p:spPr>
          <a:xfrm>
            <a:off x="809943" y="1754316"/>
            <a:ext cx="101617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Triangle wave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와 마찬가지로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odd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harmonics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만 포함 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but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보다 천천히 감소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ED70AE7-882F-4B49-AF54-D81BCE9B5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43" y="3776870"/>
            <a:ext cx="4316358" cy="3081130"/>
          </a:xfrm>
          <a:prstGeom prst="rect">
            <a:avLst/>
          </a:prstGeom>
        </p:spPr>
      </p:pic>
      <p:pic>
        <p:nvPicPr>
          <p:cNvPr id="10" name="그림 9" descr="스크린샷, 화면, 남자, 전화이(가) 표시된 사진&#10;&#10;자동 생성된 설명">
            <a:extLst>
              <a:ext uri="{FF2B5EF4-FFF2-40B4-BE49-F238E27FC236}">
                <a16:creationId xmlns:a16="http://schemas.microsoft.com/office/drawing/2014/main" id="{489D6397-E033-584A-B418-5EB0D1DAD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2066567"/>
            <a:ext cx="4458694" cy="1612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F00418-867A-6146-8FF1-54885FCD0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562" y="3679467"/>
            <a:ext cx="4316358" cy="31942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AB6FE05-3A3E-CE4B-BA68-00138AA973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11" y="2099801"/>
            <a:ext cx="5029200" cy="1155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D2E229-5B25-954D-B894-6124C0355ADC}"/>
              </a:ext>
            </a:extLst>
          </p:cNvPr>
          <p:cNvSpPr txBox="1"/>
          <p:nvPr/>
        </p:nvSpPr>
        <p:spPr>
          <a:xfrm>
            <a:off x="6428998" y="3601934"/>
            <a:ext cx="404086" cy="246221"/>
          </a:xfrm>
          <a:prstGeom prst="rect">
            <a:avLst/>
          </a:prstGeom>
          <a:noFill/>
          <a:ln w="63500" cap="rnd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200</a:t>
            </a:r>
            <a:endParaRPr kumimoji="1" lang="ko-Kore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0F6C44-E266-F74D-9090-B0F90F436B5B}"/>
              </a:ext>
            </a:extLst>
          </p:cNvPr>
          <p:cNvSpPr txBox="1"/>
          <p:nvPr/>
        </p:nvSpPr>
        <p:spPr>
          <a:xfrm>
            <a:off x="6635190" y="5235776"/>
            <a:ext cx="404087" cy="246221"/>
          </a:xfrm>
          <a:prstGeom prst="rect">
            <a:avLst/>
          </a:prstGeom>
          <a:noFill/>
          <a:ln w="63500" cap="rnd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600</a:t>
            </a:r>
            <a:endParaRPr kumimoji="1" lang="ko-Kore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8E3279-AAD6-DF4E-9C46-A54321EA9702}"/>
              </a:ext>
            </a:extLst>
          </p:cNvPr>
          <p:cNvSpPr txBox="1"/>
          <p:nvPr/>
        </p:nvSpPr>
        <p:spPr>
          <a:xfrm>
            <a:off x="6855231" y="5659742"/>
            <a:ext cx="514462" cy="246221"/>
          </a:xfrm>
          <a:prstGeom prst="rect">
            <a:avLst/>
          </a:prstGeom>
          <a:noFill/>
          <a:ln w="63500" cap="rnd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1000</a:t>
            </a:r>
            <a:endParaRPr kumimoji="1" lang="ko-Kore-KR" altLang="en-US" sz="1000" dirty="0"/>
          </a:p>
        </p:txBody>
      </p:sp>
      <p:pic>
        <p:nvPicPr>
          <p:cNvPr id="21" name="그림 20" descr="화면, 쥐고있는, 남자, 거리이(가) 표시된 사진&#10;&#10;자동 생성된 설명">
            <a:extLst>
              <a:ext uri="{FF2B5EF4-FFF2-40B4-BE49-F238E27FC236}">
                <a16:creationId xmlns:a16="http://schemas.microsoft.com/office/drawing/2014/main" id="{8A1DDB9D-577B-234E-8A40-80C127CFEC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74" y="1760310"/>
            <a:ext cx="5118100" cy="1397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0D064DD-38D2-2049-BEB6-43EFD1C0A45F}"/>
              </a:ext>
            </a:extLst>
          </p:cNvPr>
          <p:cNvGrpSpPr/>
          <p:nvPr/>
        </p:nvGrpSpPr>
        <p:grpSpPr>
          <a:xfrm>
            <a:off x="640570" y="3429000"/>
            <a:ext cx="3778250" cy="2998575"/>
            <a:chOff x="640570" y="3429000"/>
            <a:chExt cx="3778250" cy="2998575"/>
          </a:xfrm>
        </p:grpSpPr>
        <p:pic>
          <p:nvPicPr>
            <p:cNvPr id="23" name="그림 22" descr="시계이(가) 표시된 사진&#10;&#10;자동 생성된 설명">
              <a:extLst>
                <a:ext uri="{FF2B5EF4-FFF2-40B4-BE49-F238E27FC236}">
                  <a16:creationId xmlns:a16="http://schemas.microsoft.com/office/drawing/2014/main" id="{A982FF15-66F3-E647-B398-49A7FD43A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570" y="3429000"/>
              <a:ext cx="3778250" cy="27559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991431-1715-EB4F-8767-A4B1DDBE97F1}"/>
                </a:ext>
              </a:extLst>
            </p:cNvPr>
            <p:cNvSpPr txBox="1"/>
            <p:nvPr/>
          </p:nvSpPr>
          <p:spPr>
            <a:xfrm>
              <a:off x="1014856" y="6149891"/>
              <a:ext cx="467351" cy="277684"/>
            </a:xfrm>
            <a:prstGeom prst="rect">
              <a:avLst/>
            </a:prstGeom>
            <a:noFill/>
            <a:ln w="63500" cap="rnd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100</a:t>
              </a:r>
              <a:endParaRPr kumimoji="1" lang="ko-Kore-KR" altLang="en-US" sz="1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CD8DEA-1239-D645-9541-1EEF016CB569}"/>
                </a:ext>
              </a:extLst>
            </p:cNvPr>
            <p:cNvSpPr txBox="1"/>
            <p:nvPr/>
          </p:nvSpPr>
          <p:spPr>
            <a:xfrm>
              <a:off x="2809369" y="6167396"/>
              <a:ext cx="467351" cy="246221"/>
            </a:xfrm>
            <a:prstGeom prst="rect">
              <a:avLst/>
            </a:prstGeom>
            <a:noFill/>
            <a:ln w="63500" cap="rnd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3300</a:t>
              </a:r>
              <a:endParaRPr kumimoji="1" lang="ko-Kore-KR" altLang="en-US" sz="10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20450-ED91-B345-98B4-1B014F8AB4F4}"/>
                </a:ext>
              </a:extLst>
            </p:cNvPr>
            <p:cNvSpPr txBox="1"/>
            <p:nvPr/>
          </p:nvSpPr>
          <p:spPr>
            <a:xfrm>
              <a:off x="1617693" y="6163143"/>
              <a:ext cx="467351" cy="246221"/>
            </a:xfrm>
            <a:prstGeom prst="rect">
              <a:avLst/>
            </a:prstGeom>
            <a:noFill/>
            <a:ln w="63500" cap="rnd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1100</a:t>
              </a:r>
              <a:endParaRPr kumimoji="1" lang="ko-Kore-KR" altLang="en-US" sz="1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CB92FE-F029-F84E-A9F7-D54979783E91}"/>
                </a:ext>
              </a:extLst>
            </p:cNvPr>
            <p:cNvSpPr txBox="1"/>
            <p:nvPr/>
          </p:nvSpPr>
          <p:spPr>
            <a:xfrm>
              <a:off x="2220530" y="6165622"/>
              <a:ext cx="467351" cy="246221"/>
            </a:xfrm>
            <a:prstGeom prst="rect">
              <a:avLst/>
            </a:prstGeom>
            <a:noFill/>
            <a:ln w="63500" cap="rnd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2300</a:t>
              </a:r>
              <a:endParaRPr kumimoji="1" lang="ko-Kore-KR" altLang="en-US" sz="1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5366E3-70D3-1243-9953-932ECCA9810A}"/>
                </a:ext>
              </a:extLst>
            </p:cNvPr>
            <p:cNvSpPr txBox="1"/>
            <p:nvPr/>
          </p:nvSpPr>
          <p:spPr>
            <a:xfrm>
              <a:off x="3547692" y="6165621"/>
              <a:ext cx="467351" cy="246221"/>
            </a:xfrm>
            <a:prstGeom prst="rect">
              <a:avLst/>
            </a:prstGeom>
            <a:noFill/>
            <a:ln w="63500" cap="rnd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/>
                <a:t>4500</a:t>
              </a:r>
              <a:endParaRPr kumimoji="1" lang="ko-Kore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507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1737215" cy="461665"/>
            <a:chOff x="701040" y="482907"/>
            <a:chExt cx="1737215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02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1173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Harmonics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F09E6C-C7A8-4211-A430-C364E45BEFB5}"/>
              </a:ext>
            </a:extLst>
          </p:cNvPr>
          <p:cNvSpPr txBox="1"/>
          <p:nvPr/>
        </p:nvSpPr>
        <p:spPr>
          <a:xfrm>
            <a:off x="792480" y="1307986"/>
            <a:ext cx="957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Aliasing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696DF1-8921-714D-921B-2043DA499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4559611"/>
            <a:ext cx="5793850" cy="22082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093D90-2761-E04B-92C4-A92CB8B42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77" y="1660181"/>
            <a:ext cx="3724934" cy="27462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A88E582-CA21-EF44-8269-1AEEDD216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395" y="1664696"/>
            <a:ext cx="3724934" cy="27607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C899B9-A79B-EC4E-B28F-0407B5B3E18E}"/>
              </a:ext>
            </a:extLst>
          </p:cNvPr>
          <p:cNvSpPr txBox="1"/>
          <p:nvPr/>
        </p:nvSpPr>
        <p:spPr>
          <a:xfrm>
            <a:off x="2250882" y="1133681"/>
            <a:ext cx="6106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서로 다른 신호인데 구별을 못하는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aliasing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현상이 일어나게 됨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!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7246A3-B30C-4947-A886-F5E3F3FE9D61}"/>
              </a:ext>
            </a:extLst>
          </p:cNvPr>
          <p:cNvSpPr txBox="1"/>
          <p:nvPr/>
        </p:nvSpPr>
        <p:spPr>
          <a:xfrm>
            <a:off x="2706544" y="2810688"/>
            <a:ext cx="9280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Aliasing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현상을 방지하기 위해 </a:t>
            </a:r>
            <a:r>
              <a:rPr lang="en-US" altLang="ko-KR" sz="1600" dirty="0" err="1">
                <a:solidFill>
                  <a:srgbClr val="FF0000"/>
                </a:solidFill>
                <a:latin typeface="+mn-ea"/>
              </a:rPr>
              <a:t>Nquist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이론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: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 샘플링 하려는 데이터보다 주파수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2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배 이상의 샘플링 속도를 사용하면  정확하게 만들어 낼 수 있다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.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44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147F72-B804-CB41-B87F-541901F10E5C}"/>
              </a:ext>
            </a:extLst>
          </p:cNvPr>
          <p:cNvSpPr txBox="1"/>
          <p:nvPr/>
        </p:nvSpPr>
        <p:spPr>
          <a:xfrm>
            <a:off x="4874150" y="2944671"/>
            <a:ext cx="3328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감사합니다</a:t>
            </a:r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4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8806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0A6D3B-CABD-430D-8913-D0FA3CA8E7EB}"/>
              </a:ext>
            </a:extLst>
          </p:cNvPr>
          <p:cNvSpPr txBox="1"/>
          <p:nvPr/>
        </p:nvSpPr>
        <p:spPr>
          <a:xfrm>
            <a:off x="924260" y="896034"/>
            <a:ext cx="1749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rPr>
              <a:t>INDEX</a:t>
            </a:r>
            <a:endParaRPr lang="ko-KR" altLang="en-US" sz="4000" b="1" dirty="0">
              <a:solidFill>
                <a:schemeClr val="accent1">
                  <a:lumMod val="75000"/>
                </a:schemeClr>
              </a:solidFill>
              <a:latin typeface="Gadugi" panose="020B0502040204020203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7087B5-A544-4680-856B-E30EA9E0ED44}"/>
              </a:ext>
            </a:extLst>
          </p:cNvPr>
          <p:cNvGrpSpPr/>
          <p:nvPr/>
        </p:nvGrpSpPr>
        <p:grpSpPr>
          <a:xfrm>
            <a:off x="3387763" y="1650435"/>
            <a:ext cx="2579175" cy="461665"/>
            <a:chOff x="701040" y="482907"/>
            <a:chExt cx="2579175" cy="46166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6E8B400-DC45-4726-BD4D-230B31EDDA25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2DD78A-BB8E-4B06-B962-85090C1CF8D4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01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BEBB72-8824-4346-93C5-6035521707BB}"/>
                </a:ext>
              </a:extLst>
            </p:cNvPr>
            <p:cNvSpPr txBox="1"/>
            <p:nvPr/>
          </p:nvSpPr>
          <p:spPr>
            <a:xfrm>
              <a:off x="1264920" y="544462"/>
              <a:ext cx="20152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Sounds and Signals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28D0A8D-86C7-4184-81EF-454CD8168054}"/>
              </a:ext>
            </a:extLst>
          </p:cNvPr>
          <p:cNvGrpSpPr/>
          <p:nvPr/>
        </p:nvGrpSpPr>
        <p:grpSpPr>
          <a:xfrm>
            <a:off x="3387763" y="2699306"/>
            <a:ext cx="1737215" cy="461665"/>
            <a:chOff x="701040" y="482907"/>
            <a:chExt cx="1737215" cy="46166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15F2465-A98D-480A-AC3B-BFE60751F6FB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DC632A-4E4E-4C30-A885-AACB91B993A9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02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3A1FC7-D08A-459F-A92C-71A262718DE6}"/>
                </a:ext>
              </a:extLst>
            </p:cNvPr>
            <p:cNvSpPr txBox="1"/>
            <p:nvPr/>
          </p:nvSpPr>
          <p:spPr>
            <a:xfrm>
              <a:off x="1264920" y="544462"/>
              <a:ext cx="1173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Harmonics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511F85-F7D5-4D2E-8DD7-95C1CCA42D5D}"/>
              </a:ext>
            </a:extLst>
          </p:cNvPr>
          <p:cNvGrpSpPr/>
          <p:nvPr/>
        </p:nvGrpSpPr>
        <p:grpSpPr>
          <a:xfrm>
            <a:off x="3387763" y="3748176"/>
            <a:ext cx="793430" cy="461665"/>
            <a:chOff x="701040" y="482907"/>
            <a:chExt cx="793430" cy="46166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821D320-2222-49DD-99C1-23A0AE7F3957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B7E787-CB1E-40B5-B38C-2486CD5C639C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03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8005B7-6627-4003-BA94-23C5C11C37BF}"/>
                </a:ext>
              </a:extLst>
            </p:cNvPr>
            <p:cNvSpPr txBox="1"/>
            <p:nvPr/>
          </p:nvSpPr>
          <p:spPr>
            <a:xfrm>
              <a:off x="1264920" y="544462"/>
              <a:ext cx="2295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.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CF511A-378B-49CB-A73A-791BD1C02F77}"/>
              </a:ext>
            </a:extLst>
          </p:cNvPr>
          <p:cNvGrpSpPr/>
          <p:nvPr/>
        </p:nvGrpSpPr>
        <p:grpSpPr>
          <a:xfrm>
            <a:off x="3387763" y="4738777"/>
            <a:ext cx="793430" cy="461665"/>
            <a:chOff x="701040" y="482907"/>
            <a:chExt cx="793430" cy="46166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D29E521-FE3C-4CD7-A9DE-36D9B107DCFA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6EF6E3-D9AF-457F-A41C-F23FF69B89C5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04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576742-45C9-4F38-965A-9FEF281B81C9}"/>
                </a:ext>
              </a:extLst>
            </p:cNvPr>
            <p:cNvSpPr txBox="1"/>
            <p:nvPr/>
          </p:nvSpPr>
          <p:spPr>
            <a:xfrm>
              <a:off x="1264920" y="544462"/>
              <a:ext cx="2295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.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2CF511A-378B-49CB-A73A-791BD1C02F77}"/>
              </a:ext>
            </a:extLst>
          </p:cNvPr>
          <p:cNvGrpSpPr/>
          <p:nvPr/>
        </p:nvGrpSpPr>
        <p:grpSpPr>
          <a:xfrm>
            <a:off x="3374157" y="5729377"/>
            <a:ext cx="793430" cy="461665"/>
            <a:chOff x="701040" y="482907"/>
            <a:chExt cx="793430" cy="46166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D29E521-FE3C-4CD7-A9DE-36D9B107DCFA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6EF6E3-D9AF-457F-A41C-F23FF69B89C5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05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576742-45C9-4F38-965A-9FEF281B81C9}"/>
                </a:ext>
              </a:extLst>
            </p:cNvPr>
            <p:cNvSpPr txBox="1"/>
            <p:nvPr/>
          </p:nvSpPr>
          <p:spPr>
            <a:xfrm>
              <a:off x="1264920" y="544462"/>
              <a:ext cx="2295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.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2178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DF4DC9-BBF7-4393-9911-3B0361CDAD59}"/>
              </a:ext>
            </a:extLst>
          </p:cNvPr>
          <p:cNvGrpSpPr/>
          <p:nvPr/>
        </p:nvGrpSpPr>
        <p:grpSpPr>
          <a:xfrm>
            <a:off x="7406635" y="2497594"/>
            <a:ext cx="4374916" cy="1477328"/>
            <a:chOff x="7376155" y="2538234"/>
            <a:chExt cx="4374916" cy="147732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AAF8E2-65C8-4EEC-8A9E-04274A6CDFCA}"/>
                </a:ext>
              </a:extLst>
            </p:cNvPr>
            <p:cNvSpPr txBox="1"/>
            <p:nvPr/>
          </p:nvSpPr>
          <p:spPr>
            <a:xfrm>
              <a:off x="8404514" y="2538234"/>
              <a:ext cx="33465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Chapter 01</a:t>
              </a:r>
              <a:endParaRPr lang="ko-KR" altLang="en-US" sz="2400" b="1" dirty="0">
                <a:solidFill>
                  <a:schemeClr val="bg1"/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8E7582-C67A-43F8-87C6-5D8CA53E4171}"/>
                </a:ext>
              </a:extLst>
            </p:cNvPr>
            <p:cNvSpPr txBox="1"/>
            <p:nvPr/>
          </p:nvSpPr>
          <p:spPr>
            <a:xfrm>
              <a:off x="7376155" y="3369231"/>
              <a:ext cx="43749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Sounds and Signals</a:t>
              </a:r>
              <a:endParaRPr lang="ko-KR" altLang="en-US" sz="1600" b="1" dirty="0">
                <a:solidFill>
                  <a:schemeClr val="bg1"/>
                </a:solidFill>
                <a:latin typeface="Gadug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6150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2579175" cy="461665"/>
            <a:chOff x="701040" y="482907"/>
            <a:chExt cx="2579175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01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20152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Sounds and Signals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F09E6C-C7A8-4211-A430-C364E45BEFB5}"/>
              </a:ext>
            </a:extLst>
          </p:cNvPr>
          <p:cNvSpPr txBox="1"/>
          <p:nvPr/>
        </p:nvSpPr>
        <p:spPr>
          <a:xfrm>
            <a:off x="792480" y="1307986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ThinkDSP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950C7-C8A4-5B44-8F8E-F41ECA1E9125}"/>
              </a:ext>
            </a:extLst>
          </p:cNvPr>
          <p:cNvSpPr txBox="1"/>
          <p:nvPr/>
        </p:nvSpPr>
        <p:spPr>
          <a:xfrm>
            <a:off x="809943" y="1754316"/>
            <a:ext cx="1016174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신호를 분석 변환 합성을 하는 신호 처리에 관한 책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이 책에서 가장 중요한 주제는 스펙트럼의 분해이다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어떠한 신호도 다른 주파수를 가진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sin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함수의 합으로 표현될 수 있다는 것이다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가장 중요한 수학적 아이디어는 이산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급수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DFT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이다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신호를 가져다가 스펙트럼을 만드는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DFT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를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효율적으로 계산하기 위해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FFT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를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사용한다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89FB713-5973-6945-BFCB-03C7019D3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69267"/>
            <a:ext cx="4982578" cy="21655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496124-F543-FD4E-8A67-D53C3C712C4D}"/>
              </a:ext>
            </a:extLst>
          </p:cNvPr>
          <p:cNvSpPr txBox="1"/>
          <p:nvPr/>
        </p:nvSpPr>
        <p:spPr>
          <a:xfrm>
            <a:off x="1352088" y="4965062"/>
            <a:ext cx="1189062" cy="923330"/>
          </a:xfrm>
          <a:prstGeom prst="rect">
            <a:avLst/>
          </a:prstGeom>
          <a:noFill/>
          <a:ln w="63500" cap="rnd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ko-Kore-KR" dirty="0"/>
          </a:p>
          <a:p>
            <a:pPr algn="ctr"/>
            <a:r>
              <a:rPr kumimoji="1" lang="en-US" altLang="ko-Kore-KR" dirty="0"/>
              <a:t>Signal</a:t>
            </a:r>
          </a:p>
          <a:p>
            <a:pPr algn="ctr"/>
            <a:endParaRPr kumimoji="1" lang="en-US" altLang="ko-Kore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DBB954-A567-A74D-824F-F269A7FEF037}"/>
              </a:ext>
            </a:extLst>
          </p:cNvPr>
          <p:cNvSpPr txBox="1"/>
          <p:nvPr/>
        </p:nvSpPr>
        <p:spPr>
          <a:xfrm>
            <a:off x="4906938" y="4965062"/>
            <a:ext cx="1189062" cy="923330"/>
          </a:xfrm>
          <a:prstGeom prst="rect">
            <a:avLst/>
          </a:prstGeom>
          <a:noFill/>
          <a:ln w="63500" cap="rnd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ko-Kore-KR" dirty="0"/>
          </a:p>
          <a:p>
            <a:pPr algn="ctr"/>
            <a:r>
              <a:rPr kumimoji="1" lang="en-US" altLang="ko-Kore-KR" dirty="0"/>
              <a:t>Wave</a:t>
            </a:r>
          </a:p>
          <a:p>
            <a:pPr algn="ctr"/>
            <a:endParaRPr kumimoji="1" lang="en-US" altLang="ko-Kore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7ED4EB-E7F3-5747-A9A3-F47856918962}"/>
              </a:ext>
            </a:extLst>
          </p:cNvPr>
          <p:cNvSpPr txBox="1"/>
          <p:nvPr/>
        </p:nvSpPr>
        <p:spPr>
          <a:xfrm>
            <a:off x="8351210" y="4965062"/>
            <a:ext cx="1348896" cy="923330"/>
          </a:xfrm>
          <a:prstGeom prst="rect">
            <a:avLst/>
          </a:prstGeom>
          <a:noFill/>
          <a:ln w="63500" cap="rnd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ko-Kore-KR" dirty="0"/>
          </a:p>
          <a:p>
            <a:pPr algn="ctr"/>
            <a:r>
              <a:rPr kumimoji="1" lang="en-US" altLang="ko-Kore-KR" dirty="0"/>
              <a:t>Spectrum</a:t>
            </a:r>
          </a:p>
          <a:p>
            <a:pPr algn="ctr"/>
            <a:endParaRPr kumimoji="1" lang="en-US" altLang="ko-Kore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2AB2A35-E4F9-D840-85F6-E04249322BA2}"/>
              </a:ext>
            </a:extLst>
          </p:cNvPr>
          <p:cNvCxnSpPr/>
          <p:nvPr/>
        </p:nvCxnSpPr>
        <p:spPr>
          <a:xfrm>
            <a:off x="2968486" y="5426727"/>
            <a:ext cx="1444487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8FB9F7D-2FF4-C647-AE94-0706A9FE88EE}"/>
              </a:ext>
            </a:extLst>
          </p:cNvPr>
          <p:cNvCxnSpPr/>
          <p:nvPr/>
        </p:nvCxnSpPr>
        <p:spPr>
          <a:xfrm>
            <a:off x="6566451" y="5253951"/>
            <a:ext cx="1444487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4E778A0-3A03-0D40-AE51-3AD8256CEDA3}"/>
              </a:ext>
            </a:extLst>
          </p:cNvPr>
          <p:cNvCxnSpPr>
            <a:cxnSpLocks/>
          </p:cNvCxnSpPr>
          <p:nvPr/>
        </p:nvCxnSpPr>
        <p:spPr>
          <a:xfrm flipH="1">
            <a:off x="6566451" y="5587469"/>
            <a:ext cx="1419154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4FA661D-E3D9-8C47-A7BF-9B3956A84946}"/>
              </a:ext>
            </a:extLst>
          </p:cNvPr>
          <p:cNvGrpSpPr/>
          <p:nvPr/>
        </p:nvGrpSpPr>
        <p:grpSpPr>
          <a:xfrm>
            <a:off x="10155493" y="4733683"/>
            <a:ext cx="1156466" cy="1386087"/>
            <a:chOff x="10065711" y="4949602"/>
            <a:chExt cx="1156466" cy="138608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2FB293-0E3F-6B4C-9D1F-69A1EFE0C3A0}"/>
                </a:ext>
              </a:extLst>
            </p:cNvPr>
            <p:cNvSpPr txBox="1"/>
            <p:nvPr/>
          </p:nvSpPr>
          <p:spPr>
            <a:xfrm>
              <a:off x="10065711" y="4949602"/>
              <a:ext cx="1156466" cy="338554"/>
            </a:xfrm>
            <a:prstGeom prst="rect">
              <a:avLst/>
            </a:prstGeom>
            <a:noFill/>
            <a:ln w="63500" cap="rnd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Low pass</a:t>
              </a:r>
              <a:endParaRPr kumimoji="1" lang="ko-Kore-KR" altLang="en-US" sz="1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CAED65-C203-464B-991E-0F977A46C2FF}"/>
                </a:ext>
              </a:extLst>
            </p:cNvPr>
            <p:cNvSpPr txBox="1"/>
            <p:nvPr/>
          </p:nvSpPr>
          <p:spPr>
            <a:xfrm>
              <a:off x="10065711" y="5997135"/>
              <a:ext cx="1156466" cy="338554"/>
            </a:xfrm>
            <a:prstGeom prst="rect">
              <a:avLst/>
            </a:prstGeom>
            <a:noFill/>
            <a:ln w="63500" cap="rnd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Band stop</a:t>
              </a:r>
              <a:endParaRPr kumimoji="1" lang="ko-Kore-KR" altLang="en-US" sz="16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A0A1E0-518D-1746-992A-6FB82A76E821}"/>
                </a:ext>
              </a:extLst>
            </p:cNvPr>
            <p:cNvSpPr txBox="1"/>
            <p:nvPr/>
          </p:nvSpPr>
          <p:spPr>
            <a:xfrm>
              <a:off x="10065711" y="5469647"/>
              <a:ext cx="1156466" cy="338554"/>
            </a:xfrm>
            <a:prstGeom prst="rect">
              <a:avLst/>
            </a:prstGeom>
            <a:noFill/>
            <a:ln w="63500" cap="rnd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High pass</a:t>
              </a:r>
              <a:endParaRPr kumimoji="1" lang="ko-Kore-KR" altLang="en-US" sz="16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3ED1DA1-2EF4-2749-9642-64BF7641C01F}"/>
              </a:ext>
            </a:extLst>
          </p:cNvPr>
          <p:cNvSpPr txBox="1"/>
          <p:nvPr/>
        </p:nvSpPr>
        <p:spPr>
          <a:xfrm>
            <a:off x="653934" y="6119141"/>
            <a:ext cx="4177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600" dirty="0">
                <a:hlinkClick r:id="rId4"/>
              </a:rPr>
              <a:t>https://github.com/AllenDowney/ThinkDSP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730323-C309-8745-88B6-943997044D98}"/>
              </a:ext>
            </a:extLst>
          </p:cNvPr>
          <p:cNvSpPr txBox="1"/>
          <p:nvPr/>
        </p:nvSpPr>
        <p:spPr>
          <a:xfrm>
            <a:off x="809943" y="4306205"/>
            <a:ext cx="787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그렇다면 이 신호를 처리해서 어떻게 사용할까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?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0961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1" animBg="1"/>
      <p:bldP spid="17" grpId="0" animBg="1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2579175" cy="461665"/>
            <a:chOff x="701040" y="482907"/>
            <a:chExt cx="2579175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01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20152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Sounds and Signals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F09E6C-C7A8-4211-A430-C364E45BEFB5}"/>
              </a:ext>
            </a:extLst>
          </p:cNvPr>
          <p:cNvSpPr txBox="1"/>
          <p:nvPr/>
        </p:nvSpPr>
        <p:spPr>
          <a:xfrm>
            <a:off x="792480" y="1307986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Cos + Sin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950C7-C8A4-5B44-8F8E-F41ECA1E9125}"/>
              </a:ext>
            </a:extLst>
          </p:cNvPr>
          <p:cNvSpPr txBox="1"/>
          <p:nvPr/>
        </p:nvSpPr>
        <p:spPr>
          <a:xfrm>
            <a:off x="809943" y="1754316"/>
            <a:ext cx="10161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3" name="그림 2" descr="스크린샷, 화면, 앉아있는, 노트북이(가) 표시된 사진&#10;&#10;자동 생성된 설명">
            <a:extLst>
              <a:ext uri="{FF2B5EF4-FFF2-40B4-BE49-F238E27FC236}">
                <a16:creationId xmlns:a16="http://schemas.microsoft.com/office/drawing/2014/main" id="{C18E29F8-F4B7-BA49-8727-FD6B8E4D4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2136924"/>
            <a:ext cx="5397500" cy="2959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5AD8ED-AD0D-FD45-A852-927D5A576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392" y="1760570"/>
            <a:ext cx="4946421" cy="37118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F432AC-7D98-EB49-8EA5-1F1B69452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313" y="1739122"/>
            <a:ext cx="5068986" cy="371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9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2579175" cy="461665"/>
            <a:chOff x="701040" y="482907"/>
            <a:chExt cx="2579175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01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20152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Sounds and Signals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F09E6C-C7A8-4211-A430-C364E45BEFB5}"/>
              </a:ext>
            </a:extLst>
          </p:cNvPr>
          <p:cNvSpPr txBox="1"/>
          <p:nvPr/>
        </p:nvSpPr>
        <p:spPr>
          <a:xfrm>
            <a:off x="792480" y="1307986"/>
            <a:ext cx="715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Wave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950C7-C8A4-5B44-8F8E-F41ECA1E9125}"/>
              </a:ext>
            </a:extLst>
          </p:cNvPr>
          <p:cNvSpPr txBox="1"/>
          <p:nvPr/>
        </p:nvSpPr>
        <p:spPr>
          <a:xfrm>
            <a:off x="5365616" y="949995"/>
            <a:ext cx="6461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Normalize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: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파장의 범위를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-1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에서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사이로 구성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en-US" altLang="ko-KR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Apodize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: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처음과 끝을 점점 가늘어지게 함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97B9192-A895-A74E-8B59-010D5BFFC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09" y="1985150"/>
            <a:ext cx="5074920" cy="2171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694C80-B840-E449-BD5F-F3557CA71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65" y="3854685"/>
            <a:ext cx="3832001" cy="2781605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DCDC5F2D-D395-A345-BD36-7030C72E4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0297"/>
            <a:ext cx="5688051" cy="1858840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7ACD7940-217D-D241-B739-CCB76969BE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4" y="3809137"/>
            <a:ext cx="3799742" cy="282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19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2579175" cy="461665"/>
            <a:chOff x="701040" y="482907"/>
            <a:chExt cx="2579175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01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20152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Sounds and Signals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F09E6C-C7A8-4211-A430-C364E45BEFB5}"/>
              </a:ext>
            </a:extLst>
          </p:cNvPr>
          <p:cNvSpPr txBox="1"/>
          <p:nvPr/>
        </p:nvSpPr>
        <p:spPr>
          <a:xfrm>
            <a:off x="792480" y="1307986"/>
            <a:ext cx="1113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Spectrum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950C7-C8A4-5B44-8F8E-F41ECA1E9125}"/>
              </a:ext>
            </a:extLst>
          </p:cNvPr>
          <p:cNvSpPr txBox="1"/>
          <p:nvPr/>
        </p:nvSpPr>
        <p:spPr>
          <a:xfrm>
            <a:off x="809943" y="1754316"/>
            <a:ext cx="101617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주파수의 상한을 정해줌으로써 낮은 주파수를 조금 더 명확히 볼 수 있어진다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52199416-1141-9F4A-BFF2-524E94E21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78" y="3569445"/>
            <a:ext cx="3873899" cy="2865200"/>
          </a:xfrm>
          <a:prstGeom prst="rect">
            <a:avLst/>
          </a:prstGeom>
        </p:spPr>
      </p:pic>
      <p:pic>
        <p:nvPicPr>
          <p:cNvPr id="22" name="그림 21" descr="남자, 쥐고있는, 표지판, 플레이어이(가) 표시된 사진&#10;&#10;자동 생성된 설명">
            <a:extLst>
              <a:ext uri="{FF2B5EF4-FFF2-40B4-BE49-F238E27FC236}">
                <a16:creationId xmlns:a16="http://schemas.microsoft.com/office/drawing/2014/main" id="{0A44D640-8A22-C548-8F3A-2FD078FCC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47" y="2070100"/>
            <a:ext cx="4025900" cy="1358900"/>
          </a:xfrm>
          <a:prstGeom prst="rect">
            <a:avLst/>
          </a:prstGeom>
        </p:spPr>
      </p:pic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DB2D64B0-670A-F745-8D85-157A0F010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385" y="3569445"/>
            <a:ext cx="3962400" cy="2825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B9B0D2-5B7B-C54E-B069-4237762830B7}"/>
              </a:ext>
            </a:extLst>
          </p:cNvPr>
          <p:cNvSpPr txBox="1"/>
          <p:nvPr/>
        </p:nvSpPr>
        <p:spPr>
          <a:xfrm>
            <a:off x="4174457" y="6103771"/>
            <a:ext cx="466370" cy="280184"/>
          </a:xfrm>
          <a:prstGeom prst="rect">
            <a:avLst/>
          </a:prstGeom>
          <a:noFill/>
          <a:ln w="63500" cap="rnd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45C282-1BD9-2C49-9055-1D3A5182AC75}"/>
              </a:ext>
            </a:extLst>
          </p:cNvPr>
          <p:cNvSpPr txBox="1"/>
          <p:nvPr/>
        </p:nvSpPr>
        <p:spPr>
          <a:xfrm>
            <a:off x="8972339" y="6149952"/>
            <a:ext cx="466370" cy="280184"/>
          </a:xfrm>
          <a:prstGeom prst="rect">
            <a:avLst/>
          </a:prstGeom>
          <a:noFill/>
          <a:ln w="63500" cap="rnd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27" name="그림 26" descr="앉아있는, 쥐고있는, 플레이어, 남자이(가) 표시된 사진&#10;&#10;자동 생성된 설명">
            <a:extLst>
              <a:ext uri="{FF2B5EF4-FFF2-40B4-BE49-F238E27FC236}">
                <a16:creationId xmlns:a16="http://schemas.microsoft.com/office/drawing/2014/main" id="{75E80863-DBD6-C942-8982-D61B9D5E1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972" y="2095500"/>
            <a:ext cx="39751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3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2579175" cy="461665"/>
            <a:chOff x="701040" y="482907"/>
            <a:chExt cx="2579175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01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20152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Sounds and Signals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F09E6C-C7A8-4211-A430-C364E45BEFB5}"/>
              </a:ext>
            </a:extLst>
          </p:cNvPr>
          <p:cNvSpPr txBox="1"/>
          <p:nvPr/>
        </p:nvSpPr>
        <p:spPr>
          <a:xfrm>
            <a:off x="792480" y="1307986"/>
            <a:ext cx="1113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Spectrum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950C7-C8A4-5B44-8F8E-F41ECA1E9125}"/>
              </a:ext>
            </a:extLst>
          </p:cNvPr>
          <p:cNvSpPr txBox="1"/>
          <p:nvPr/>
        </p:nvSpPr>
        <p:spPr>
          <a:xfrm>
            <a:off x="809943" y="1754316"/>
            <a:ext cx="10161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Low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Pass filter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를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사용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이와 반대로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high pass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도 있음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	spectrum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을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wave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로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역변환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1E214BCB-DAFD-9E4F-AA92-35F45CB7F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3616474"/>
            <a:ext cx="4250166" cy="31535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543639-632C-BA4C-9B0F-A27D62BE5675}"/>
              </a:ext>
            </a:extLst>
          </p:cNvPr>
          <p:cNvSpPr txBox="1"/>
          <p:nvPr/>
        </p:nvSpPr>
        <p:spPr>
          <a:xfrm>
            <a:off x="1789066" y="6382066"/>
            <a:ext cx="466370" cy="280184"/>
          </a:xfrm>
          <a:prstGeom prst="rect">
            <a:avLst/>
          </a:prstGeom>
          <a:noFill/>
          <a:ln w="63500" cap="rnd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20" name="그림 19" descr="지도이(가) 표시된 사진&#10;&#10;자동 생성된 설명">
            <a:extLst>
              <a:ext uri="{FF2B5EF4-FFF2-40B4-BE49-F238E27FC236}">
                <a16:creationId xmlns:a16="http://schemas.microsoft.com/office/drawing/2014/main" id="{5B60B72C-6DA6-6644-BA26-761FC6FAA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548" y="3463567"/>
            <a:ext cx="4463386" cy="3306476"/>
          </a:xfrm>
          <a:prstGeom prst="rect">
            <a:avLst/>
          </a:prstGeom>
        </p:spPr>
      </p:pic>
      <p:pic>
        <p:nvPicPr>
          <p:cNvPr id="21" name="그림 20" descr="지도이(가) 표시된 사진&#10;&#10;자동 생성된 설명">
            <a:extLst>
              <a:ext uri="{FF2B5EF4-FFF2-40B4-BE49-F238E27FC236}">
                <a16:creationId xmlns:a16="http://schemas.microsoft.com/office/drawing/2014/main" id="{1955BD47-208D-DB42-A2AD-8585396B0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29" y="3448301"/>
            <a:ext cx="4463386" cy="3320929"/>
          </a:xfrm>
          <a:prstGeom prst="rect">
            <a:avLst/>
          </a:prstGeom>
        </p:spPr>
      </p:pic>
      <p:pic>
        <p:nvPicPr>
          <p:cNvPr id="23" name="그림 22" descr="앉아있는, 거리, 전화, 도시이(가) 표시된 사진&#10;&#10;자동 생성된 설명">
            <a:extLst>
              <a:ext uri="{FF2B5EF4-FFF2-40B4-BE49-F238E27FC236}">
                <a16:creationId xmlns:a16="http://schemas.microsoft.com/office/drawing/2014/main" id="{F94C222D-A38D-604B-A239-12E07EBA78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66" y="2087313"/>
            <a:ext cx="2959100" cy="1384300"/>
          </a:xfrm>
          <a:prstGeom prst="rect">
            <a:avLst/>
          </a:prstGeom>
        </p:spPr>
      </p:pic>
      <p:pic>
        <p:nvPicPr>
          <p:cNvPr id="25" name="그림 24" descr="앉아있는, 화면, 남자, 쥐고있는이(가) 표시된 사진&#10;&#10;자동 생성된 설명">
            <a:extLst>
              <a:ext uri="{FF2B5EF4-FFF2-40B4-BE49-F238E27FC236}">
                <a16:creationId xmlns:a16="http://schemas.microsoft.com/office/drawing/2014/main" id="{39D3B99A-8D78-6A44-B189-3127737C98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2050799"/>
            <a:ext cx="4292600" cy="13589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F359881-69BC-8447-8479-6E89A29AF1F5}"/>
              </a:ext>
            </a:extLst>
          </p:cNvPr>
          <p:cNvSpPr txBox="1"/>
          <p:nvPr/>
        </p:nvSpPr>
        <p:spPr>
          <a:xfrm>
            <a:off x="2584196" y="2313649"/>
            <a:ext cx="466370" cy="280184"/>
          </a:xfrm>
          <a:prstGeom prst="rect">
            <a:avLst/>
          </a:prstGeom>
          <a:noFill/>
          <a:ln w="63500" cap="rnd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2239A1-D71B-C24D-A851-882BE8353150}"/>
              </a:ext>
            </a:extLst>
          </p:cNvPr>
          <p:cNvSpPr txBox="1"/>
          <p:nvPr/>
        </p:nvSpPr>
        <p:spPr>
          <a:xfrm>
            <a:off x="1911697" y="1299466"/>
            <a:ext cx="9321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3000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은 전화선 품질과 비슷하기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떄문에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이 예시는 전화를 통해 녹음되는 바이올린 소리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232062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EA8327B-F47E-DB4B-BCC8-133D7371343B}"/>
              </a:ext>
            </a:extLst>
          </p:cNvPr>
          <p:cNvGrpSpPr/>
          <p:nvPr/>
        </p:nvGrpSpPr>
        <p:grpSpPr>
          <a:xfrm>
            <a:off x="8434994" y="2497594"/>
            <a:ext cx="3346557" cy="1577737"/>
            <a:chOff x="8404514" y="2538234"/>
            <a:chExt cx="3346557" cy="15777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694F52-1935-BF44-BC95-A256ABFA6ABD}"/>
                </a:ext>
              </a:extLst>
            </p:cNvPr>
            <p:cNvSpPr txBox="1"/>
            <p:nvPr/>
          </p:nvSpPr>
          <p:spPr>
            <a:xfrm>
              <a:off x="8404514" y="2538234"/>
              <a:ext cx="33465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Chapter 02</a:t>
              </a:r>
              <a:endParaRPr lang="ko-KR" altLang="en-US" sz="2400" b="1" dirty="0">
                <a:solidFill>
                  <a:schemeClr val="bg1"/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9EE153-61D9-6741-844E-A6BF49EB2960}"/>
                </a:ext>
              </a:extLst>
            </p:cNvPr>
            <p:cNvSpPr txBox="1"/>
            <p:nvPr/>
          </p:nvSpPr>
          <p:spPr>
            <a:xfrm>
              <a:off x="9237498" y="3469640"/>
              <a:ext cx="25135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Harmonics</a:t>
              </a:r>
              <a:endParaRPr lang="ko-KR" altLang="en-US" sz="1600" b="1" dirty="0">
                <a:solidFill>
                  <a:schemeClr val="bg1"/>
                </a:solidFill>
                <a:latin typeface="Gadug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920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7969</TotalTime>
  <Words>340</Words>
  <Application>Microsoft Macintosh PowerPoint</Application>
  <PresentationFormat>와이드스크린</PresentationFormat>
  <Paragraphs>97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Gadugi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김영호</dc:creator>
  <cp:lastModifiedBy>최석민</cp:lastModifiedBy>
  <cp:revision>105</cp:revision>
  <dcterms:created xsi:type="dcterms:W3CDTF">2020-04-02T08:47:02Z</dcterms:created>
  <dcterms:modified xsi:type="dcterms:W3CDTF">2020-07-22T06:27:11Z</dcterms:modified>
</cp:coreProperties>
</file>